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329" r:id="rId4"/>
    <p:sldId id="330" r:id="rId5"/>
    <p:sldId id="326" r:id="rId6"/>
    <p:sldId id="331" r:id="rId7"/>
    <p:sldId id="332" r:id="rId8"/>
    <p:sldId id="304" r:id="rId9"/>
    <p:sldId id="333" r:id="rId10"/>
    <p:sldId id="334" r:id="rId11"/>
    <p:sldId id="335" r:id="rId12"/>
    <p:sldId id="336" r:id="rId13"/>
    <p:sldId id="337" r:id="rId14"/>
    <p:sldId id="316" r:id="rId15"/>
    <p:sldId id="315" r:id="rId16"/>
    <p:sldId id="30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B9E"/>
    <a:srgbClr val="006D3C"/>
    <a:srgbClr val="633500"/>
    <a:srgbClr val="0227D0"/>
    <a:srgbClr val="941100"/>
    <a:srgbClr val="663700"/>
    <a:srgbClr val="0432FF"/>
    <a:srgbClr val="945200"/>
    <a:srgbClr val="784100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2"/>
    <p:restoredTop sz="92174"/>
  </p:normalViewPr>
  <p:slideViewPr>
    <p:cSldViewPr>
      <p:cViewPr varScale="1">
        <p:scale>
          <a:sx n="84" d="100"/>
          <a:sy n="84" d="100"/>
        </p:scale>
        <p:origin x="13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0954"/>
            <a:ext cx="9144000" cy="68689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404664"/>
            <a:ext cx="4824536" cy="1728192"/>
          </a:xfrm>
        </p:spPr>
        <p:txBody>
          <a:bodyPr>
            <a:normAutofit/>
          </a:bodyPr>
          <a:lstStyle/>
          <a:p>
            <a:r>
              <a:rPr lang="ru-RU" sz="5300" b="1" dirty="0" smtClean="0">
                <a:solidFill>
                  <a:srgbClr val="0070C0"/>
                </a:solidFill>
              </a:rPr>
              <a:t/>
            </a:r>
            <a:br>
              <a:rPr lang="ru-RU" sz="5300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124744"/>
            <a:ext cx="4392488" cy="52565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11B9E"/>
                </a:solidFill>
              </a:rPr>
              <a:t>ОСОБЕННОСТИ ОРГАНИЗАЦИИ ДЕЯТЕЛЬНОСТИ в ДОУ</a:t>
            </a:r>
            <a:endParaRPr lang="ru-RU" sz="4800" b="1" dirty="0">
              <a:solidFill>
                <a:srgbClr val="011B9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1"/>
          <a:stretch/>
        </p:blipFill>
        <p:spPr>
          <a:xfrm>
            <a:off x="532187" y="421824"/>
            <a:ext cx="3679773" cy="2265785"/>
          </a:xfrm>
          <a:prstGeom prst="rect">
            <a:avLst/>
          </a:prstGeom>
        </p:spPr>
      </p:pic>
      <p:pic>
        <p:nvPicPr>
          <p:cNvPr id="9" name="Рисунок 4" descr="C:\Работа\Наташины документы\1 Аттестация 2013\Доклады Пед + родит\1 ТИТУЛКИ\91828509_2418775_klipart5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011218"/>
            <a:ext cx="2984031" cy="208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1"/>
            <a:ext cx="9144000" cy="6858001"/>
          </a:xfr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1"/>
          <a:stretch/>
        </p:blipFill>
        <p:spPr>
          <a:xfrm>
            <a:off x="305767" y="674317"/>
            <a:ext cx="4254541" cy="23145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16" y="201222"/>
            <a:ext cx="7922492" cy="5653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11B9E"/>
                </a:solidFill>
              </a:rPr>
              <a:t>ОБРАЗОВАТЕЛЬНОЕ НАПРАВЛЕНИЕ</a:t>
            </a:r>
            <a:endParaRPr lang="ru-RU" sz="3600" dirty="0">
              <a:solidFill>
                <a:srgbClr val="011B9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780" y="972222"/>
            <a:ext cx="3456851" cy="18087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633500"/>
                </a:solidFill>
              </a:rPr>
              <a:t>- Родительские собрания</a:t>
            </a:r>
            <a:endParaRPr lang="ru-RU" sz="2000" dirty="0">
              <a:solidFill>
                <a:srgbClr val="633500"/>
              </a:solidFill>
            </a:endParaRPr>
          </a:p>
          <a:p>
            <a:r>
              <a:rPr lang="ru-RU" sz="2000" dirty="0" smtClean="0">
                <a:solidFill>
                  <a:srgbClr val="633500"/>
                </a:solidFill>
              </a:rPr>
              <a:t>- Консультации-практикумы</a:t>
            </a:r>
          </a:p>
          <a:p>
            <a:r>
              <a:rPr lang="ru-RU" sz="2000" dirty="0" smtClean="0">
                <a:solidFill>
                  <a:srgbClr val="633500"/>
                </a:solidFill>
              </a:rPr>
              <a:t>- Папки-передвижки</a:t>
            </a:r>
          </a:p>
          <a:p>
            <a:r>
              <a:rPr lang="ru-RU" dirty="0" smtClean="0">
                <a:solidFill>
                  <a:srgbClr val="633500"/>
                </a:solidFill>
              </a:rPr>
              <a:t>- Буклеты для родителей</a:t>
            </a:r>
            <a:endParaRPr lang="ru-RU" dirty="0">
              <a:solidFill>
                <a:srgbClr val="633500"/>
              </a:solidFill>
            </a:endParaRPr>
          </a:p>
          <a:p>
            <a:r>
              <a:rPr lang="ru-RU" dirty="0" smtClean="0">
                <a:solidFill>
                  <a:srgbClr val="633500"/>
                </a:solidFill>
              </a:rPr>
              <a:t>- Выставки различной тематики</a:t>
            </a:r>
            <a:endParaRPr lang="ru-RU" dirty="0">
              <a:solidFill>
                <a:srgbClr val="6335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2232" y="764705"/>
            <a:ext cx="1313904" cy="108011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ru-RU" dirty="0">
              <a:solidFill>
                <a:srgbClr val="784100"/>
              </a:solidFill>
              <a:latin typeface="Comic Sans MS" pitchFamily="66" charset="0"/>
            </a:endParaRPr>
          </a:p>
        </p:txBody>
      </p:sp>
      <p:pic>
        <p:nvPicPr>
          <p:cNvPr id="16" name="Рисунок 36" descr="G:\2 Город Пед Чтения\01.11.12\01.11.12 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17" y="3402023"/>
            <a:ext cx="2177184" cy="13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38" descr="G:\2 Город Пед Чтения\01.11.12\01.11.12 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90" y="2988913"/>
            <a:ext cx="2181509" cy="147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09" y="1685458"/>
            <a:ext cx="1620081" cy="1145978"/>
          </a:xfrm>
          <a:prstGeom prst="rect">
            <a:avLst/>
          </a:prstGeom>
        </p:spPr>
      </p:pic>
      <p:pic>
        <p:nvPicPr>
          <p:cNvPr id="19" name="Рисунок 37" descr="G:\2 Город Пед Чтения\01.11.12\01.11.12 00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r="2263" b="4190"/>
          <a:stretch/>
        </p:blipFill>
        <p:spPr bwMode="auto">
          <a:xfrm>
            <a:off x="5076937" y="4896275"/>
            <a:ext cx="2374372" cy="16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6" descr="G:\2 Город Пед Чтения\Н.З. и О.Ю\P10608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6" y="1129232"/>
            <a:ext cx="2112700" cy="143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8" descr="G:\2 Город Пед Чтения\Н.З. и О.Ю\P106083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4"/>
          <a:stretch/>
        </p:blipFill>
        <p:spPr bwMode="auto">
          <a:xfrm>
            <a:off x="694780" y="3415221"/>
            <a:ext cx="2331269" cy="135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5" descr="G:\2 Город Пед Чтения\Н.З. и О.Ю\P106082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6" y="4873609"/>
            <a:ext cx="2501026" cy="16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11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1"/>
            <a:ext cx="9144000" cy="6858001"/>
          </a:xfr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1"/>
          <a:stretch/>
        </p:blipFill>
        <p:spPr>
          <a:xfrm>
            <a:off x="323528" y="764705"/>
            <a:ext cx="4176464" cy="2016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7319"/>
            <a:ext cx="6696744" cy="69656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11B9E"/>
                </a:solidFill>
              </a:rPr>
              <a:t>ОБРАЗОВАТЕЛЬНОЕ НАПРАВЛЕНИЕ</a:t>
            </a:r>
            <a:endParaRPr lang="ru-RU" sz="3600" dirty="0">
              <a:solidFill>
                <a:srgbClr val="011B9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017603"/>
            <a:ext cx="3600400" cy="169131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633500"/>
                </a:solidFill>
              </a:rPr>
              <a:t>- Совместная проектно-исследовательская деятельность</a:t>
            </a:r>
          </a:p>
          <a:p>
            <a:r>
              <a:rPr lang="ru-RU" sz="2000" dirty="0" smtClean="0">
                <a:solidFill>
                  <a:srgbClr val="633500"/>
                </a:solidFill>
              </a:rPr>
              <a:t>- Совместные тематические выставки</a:t>
            </a:r>
            <a:endParaRPr lang="ru-RU" dirty="0">
              <a:solidFill>
                <a:srgbClr val="6335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60126" y="764705"/>
            <a:ext cx="1904162" cy="5040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ru-RU" dirty="0">
              <a:solidFill>
                <a:srgbClr val="784100"/>
              </a:solidFill>
              <a:latin typeface="Comic Sans MS" pitchFamily="66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698887"/>
            <a:ext cx="2080708" cy="15605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12207" y="3722501"/>
            <a:ext cx="2392241" cy="108332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dirty="0" smtClean="0">
                <a:solidFill>
                  <a:srgbClr val="784100"/>
                </a:solidFill>
                <a:latin typeface="Comic Sans MS" pitchFamily="66" charset="0"/>
              </a:rPr>
              <a:t>Проект </a:t>
            </a:r>
          </a:p>
          <a:p>
            <a:pPr algn="ctr"/>
            <a:r>
              <a:rPr lang="ru-RU" dirty="0" smtClean="0">
                <a:solidFill>
                  <a:srgbClr val="784100"/>
                </a:solidFill>
                <a:latin typeface="Comic Sans MS" pitchFamily="66" charset="0"/>
              </a:rPr>
              <a:t>«Библиотека»</a:t>
            </a:r>
            <a:endParaRPr lang="ru-RU" dirty="0">
              <a:solidFill>
                <a:srgbClr val="784100"/>
              </a:solidFill>
              <a:latin typeface="Comic Sans MS" pitchFamily="66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 b="6478"/>
          <a:stretch/>
        </p:blipFill>
        <p:spPr>
          <a:xfrm>
            <a:off x="6587221" y="2513495"/>
            <a:ext cx="2088231" cy="118849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64746"/>
            <a:ext cx="1959685" cy="14697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5" y="2852937"/>
            <a:ext cx="1707840" cy="14401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dirty="0">
                <a:solidFill>
                  <a:srgbClr val="784100"/>
                </a:solidFill>
                <a:latin typeface="Comic Sans MS" pitchFamily="66" charset="0"/>
              </a:rPr>
              <a:t>Проект </a:t>
            </a:r>
          </a:p>
          <a:p>
            <a:pPr algn="ctr"/>
            <a:r>
              <a:rPr lang="ru-RU" dirty="0" smtClean="0">
                <a:solidFill>
                  <a:srgbClr val="784100"/>
                </a:solidFill>
                <a:latin typeface="Comic Sans MS" pitchFamily="66" charset="0"/>
              </a:rPr>
              <a:t>«Мы дети твои, Россия!»</a:t>
            </a:r>
            <a:endParaRPr lang="ru-RU" dirty="0">
              <a:solidFill>
                <a:srgbClr val="784100"/>
              </a:solidFill>
              <a:latin typeface="Comic Sans MS" pitchFamily="66" charset="0"/>
            </a:endParaRP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017" b="4131"/>
          <a:stretch/>
        </p:blipFill>
        <p:spPr>
          <a:xfrm>
            <a:off x="6084167" y="4427067"/>
            <a:ext cx="2520281" cy="191340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020272" y="1013445"/>
            <a:ext cx="1655180" cy="8927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84100"/>
                </a:solidFill>
                <a:latin typeface="Comic Sans MS" pitchFamily="66" charset="0"/>
              </a:rPr>
              <a:t>Выставка</a:t>
            </a:r>
          </a:p>
          <a:p>
            <a:pPr algn="ctr"/>
            <a:r>
              <a:rPr lang="ru-RU" dirty="0" smtClean="0">
                <a:solidFill>
                  <a:srgbClr val="784100"/>
                </a:solidFill>
                <a:latin typeface="Comic Sans MS" pitchFamily="66" charset="0"/>
              </a:rPr>
              <a:t>«Берегись пожара»</a:t>
            </a:r>
            <a:endParaRPr lang="ru-RU" dirty="0">
              <a:solidFill>
                <a:srgbClr val="784100"/>
              </a:solidFill>
              <a:latin typeface="Comic Sans MS" pitchFamily="66" charset="0"/>
            </a:endParaRPr>
          </a:p>
        </p:txBody>
      </p:sp>
      <p:pic>
        <p:nvPicPr>
          <p:cNvPr id="18" name="Рисунок 7" descr="C:\Работа\Оле аттестация\фото для проекта\DSC00141.JPG"/>
          <p:cNvPicPr/>
          <p:nvPr/>
        </p:nvPicPr>
        <p:blipFill rotWithShape="1">
          <a:blip r:embed="rId8" cstate="print"/>
          <a:srcRect l="9757" t="4046" b="12577"/>
          <a:stretch/>
        </p:blipFill>
        <p:spPr bwMode="auto">
          <a:xfrm>
            <a:off x="2019159" y="2938464"/>
            <a:ext cx="2224627" cy="152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0" descr="C:\Работа\Оле аттестация\фото для проекта\DSC0012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0123" y="4584550"/>
            <a:ext cx="2383779" cy="180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0" y="4574337"/>
            <a:ext cx="2426233" cy="18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2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1"/>
            <a:ext cx="9144000" cy="6858001"/>
          </a:xfr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1"/>
          <a:stretch/>
        </p:blipFill>
        <p:spPr>
          <a:xfrm>
            <a:off x="323528" y="764705"/>
            <a:ext cx="4392488" cy="25202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7320"/>
            <a:ext cx="6840760" cy="5653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11B9E"/>
                </a:solidFill>
              </a:rPr>
              <a:t>ОБРАЗОВАТЕЛЬНОЕ НАПРАВЛЕНИЕ</a:t>
            </a:r>
            <a:endParaRPr lang="ru-RU" sz="3600" dirty="0">
              <a:solidFill>
                <a:srgbClr val="011B9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84784"/>
            <a:ext cx="3275668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633500"/>
                </a:solidFill>
              </a:rPr>
              <a:t>- Размещение информации на сайте ДОУ, других интернет-порталах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0126" y="764705"/>
            <a:ext cx="1904162" cy="5040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ru-RU" dirty="0">
              <a:solidFill>
                <a:srgbClr val="784100"/>
              </a:solidFill>
              <a:latin typeface="Comic Sans MS" pitchFamily="66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215">
            <a:off x="663142" y="3676097"/>
            <a:ext cx="1834551" cy="124749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200">
            <a:off x="1783427" y="4875411"/>
            <a:ext cx="1776894" cy="1208288"/>
          </a:xfrm>
          <a:prstGeom prst="rect">
            <a:avLst/>
          </a:prstGeom>
        </p:spPr>
      </p:pic>
      <p:pic>
        <p:nvPicPr>
          <p:cNvPr id="11" name="Рисунок 15" descr="C:\Users\Наташа\Desktop\140CANON\Безымянный.jpg"/>
          <p:cNvPicPr/>
          <p:nvPr/>
        </p:nvPicPr>
        <p:blipFill>
          <a:blip r:embed="rId6" cstate="print"/>
          <a:srcRect t="11765" r="2451" b="8050"/>
          <a:stretch>
            <a:fillRect/>
          </a:stretch>
        </p:blipFill>
        <p:spPr bwMode="auto">
          <a:xfrm>
            <a:off x="6086707" y="2535862"/>
            <a:ext cx="2410060" cy="145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96" y="4155504"/>
            <a:ext cx="1653163" cy="2336977"/>
          </a:xfrm>
          <a:prstGeom prst="rect">
            <a:avLst/>
          </a:prstGeom>
        </p:spPr>
      </p:pic>
      <p:pic>
        <p:nvPicPr>
          <p:cNvPr id="14" name="Picture 2" descr="C:\Работа\Наташины документы\КАРТИНКИ СБОРКА\6 Дети\Картинки ДЛЯ ШКОЛЫ\0_70fce_502428fd_L.jp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623771" y="2613138"/>
            <a:ext cx="1272707" cy="1343691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"/>
          <a:stretch/>
        </p:blipFill>
        <p:spPr>
          <a:xfrm>
            <a:off x="5358833" y="707875"/>
            <a:ext cx="2518759" cy="15690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0" y="4149209"/>
            <a:ext cx="1742827" cy="23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4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8" y="-13602"/>
            <a:ext cx="9144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332656"/>
            <a:ext cx="7848872" cy="64807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3200" dirty="0" smtClean="0">
                <a:solidFill>
                  <a:srgbClr val="011B9E"/>
                </a:solidFill>
              </a:rPr>
              <a:t>ДОСУГОВОЕ </a:t>
            </a:r>
            <a:r>
              <a:rPr lang="ru-RU" sz="3200" dirty="0">
                <a:solidFill>
                  <a:srgbClr val="011B9E"/>
                </a:solidFill>
              </a:rPr>
              <a:t>НАПРАВЛЕНИЕ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3" t="53763" r="3779" b="9709"/>
          <a:stretch/>
        </p:blipFill>
        <p:spPr>
          <a:xfrm>
            <a:off x="539552" y="909414"/>
            <a:ext cx="3816424" cy="18715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980729"/>
            <a:ext cx="2664296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633500"/>
                </a:solidFill>
              </a:rPr>
              <a:t>- Совместное участие в тематических утренниках</a:t>
            </a:r>
          </a:p>
          <a:p>
            <a:r>
              <a:rPr lang="ru-RU" dirty="0">
                <a:solidFill>
                  <a:srgbClr val="633500"/>
                </a:solidFill>
              </a:rPr>
              <a:t>- Совместное участие </a:t>
            </a:r>
            <a:r>
              <a:rPr lang="ru-RU" dirty="0" smtClean="0">
                <a:solidFill>
                  <a:srgbClr val="633500"/>
                </a:solidFill>
              </a:rPr>
              <a:t>в культурно-досуговых мероприятиях</a:t>
            </a:r>
            <a:endParaRPr lang="ru-RU" dirty="0">
              <a:solidFill>
                <a:srgbClr val="63350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6" y="2944450"/>
            <a:ext cx="3244276" cy="216464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55" y="953306"/>
            <a:ext cx="3297284" cy="230983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49" y="4300026"/>
            <a:ext cx="3308204" cy="2207295"/>
          </a:xfrm>
          <a:prstGeom prst="rect">
            <a:avLst/>
          </a:prstGeom>
        </p:spPr>
      </p:pic>
      <p:pic>
        <p:nvPicPr>
          <p:cNvPr id="12" name="Рисунок 4" descr="C:\Работа\Наташины документы\1 Аттестация 2013\Доклады Пед + родит\1 ТИТУЛКИ\91828509_2418775_klipart5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2860" y="5222793"/>
            <a:ext cx="1935613" cy="128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683568" y="5256271"/>
            <a:ext cx="2145228" cy="9657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84100"/>
                </a:solidFill>
                <a:latin typeface="Comic Sans MS" charset="0"/>
                <a:ea typeface="Comic Sans MS" charset="0"/>
                <a:cs typeface="Comic Sans MS" charset="0"/>
              </a:rPr>
              <a:t>«Масленица»</a:t>
            </a:r>
            <a:endParaRPr lang="ru-RU" dirty="0">
              <a:solidFill>
                <a:srgbClr val="7841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3374613"/>
            <a:ext cx="1944216" cy="7024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dirty="0" smtClean="0">
                <a:solidFill>
                  <a:srgbClr val="784100"/>
                </a:solidFill>
                <a:latin typeface="Comic Sans MS" charset="0"/>
                <a:ea typeface="Comic Sans MS" charset="0"/>
                <a:cs typeface="Comic Sans MS" charset="0"/>
              </a:rPr>
              <a:t>Тематические </a:t>
            </a:r>
          </a:p>
          <a:p>
            <a:pPr algn="ctr"/>
            <a:r>
              <a:rPr lang="ru-RU" dirty="0" smtClean="0">
                <a:solidFill>
                  <a:srgbClr val="784100"/>
                </a:solidFill>
                <a:latin typeface="Comic Sans MS" charset="0"/>
                <a:ea typeface="Comic Sans MS" charset="0"/>
                <a:cs typeface="Comic Sans MS" charset="0"/>
              </a:rPr>
              <a:t>утренники</a:t>
            </a:r>
            <a:endParaRPr lang="ru-RU" dirty="0">
              <a:solidFill>
                <a:srgbClr val="7841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5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-4402"/>
            <a:ext cx="9144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332656"/>
            <a:ext cx="7848872" cy="64807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3200" dirty="0" smtClean="0">
                <a:solidFill>
                  <a:srgbClr val="011B9E"/>
                </a:solidFill>
              </a:rPr>
              <a:t>ДОСУГОВОЕ </a:t>
            </a:r>
            <a:r>
              <a:rPr lang="ru-RU" sz="3200" dirty="0">
                <a:solidFill>
                  <a:srgbClr val="011B9E"/>
                </a:solidFill>
              </a:rPr>
              <a:t>НАПРАВЛЕНИЕ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3" t="53763" r="3779" b="9709"/>
          <a:stretch/>
        </p:blipFill>
        <p:spPr>
          <a:xfrm>
            <a:off x="539551" y="962720"/>
            <a:ext cx="3973327" cy="2219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124745"/>
            <a:ext cx="2016224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70" y="907109"/>
            <a:ext cx="3309409" cy="248205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3016"/>
            <a:ext cx="3014905" cy="22611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1124745"/>
            <a:ext cx="2880320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633500"/>
                </a:solidFill>
              </a:rPr>
              <a:t>- Совместное участие в тематических </a:t>
            </a:r>
            <a:r>
              <a:rPr lang="ru-RU" sz="2000" dirty="0" smtClean="0">
                <a:solidFill>
                  <a:srgbClr val="633500"/>
                </a:solidFill>
              </a:rPr>
              <a:t>акциях</a:t>
            </a:r>
            <a:endParaRPr lang="ru-RU" sz="2000" dirty="0">
              <a:solidFill>
                <a:srgbClr val="633500"/>
              </a:solidFill>
            </a:endParaRPr>
          </a:p>
          <a:p>
            <a:r>
              <a:rPr lang="ru-RU" sz="2000" dirty="0">
                <a:solidFill>
                  <a:srgbClr val="633500"/>
                </a:solidFill>
              </a:rPr>
              <a:t>- Совместное участие </a:t>
            </a:r>
            <a:r>
              <a:rPr lang="ru-RU" sz="2000" dirty="0" smtClean="0">
                <a:solidFill>
                  <a:srgbClr val="633500"/>
                </a:solidFill>
              </a:rPr>
              <a:t>в спортивных мероприятиях.</a:t>
            </a:r>
            <a:endParaRPr lang="ru-RU" sz="2000" dirty="0">
              <a:solidFill>
                <a:srgbClr val="633500"/>
              </a:solidFill>
            </a:endParaRPr>
          </a:p>
        </p:txBody>
      </p:sp>
      <p:pic>
        <p:nvPicPr>
          <p:cNvPr id="12" name="Изображение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2" t="23794" r="15142" b="10183"/>
          <a:stretch/>
        </p:blipFill>
        <p:spPr>
          <a:xfrm>
            <a:off x="4509786" y="4103572"/>
            <a:ext cx="3144071" cy="22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7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1"/>
            <a:ext cx="9144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45452" y="332656"/>
            <a:ext cx="5886987" cy="64807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6D3C"/>
                </a:solidFill>
              </a:rPr>
              <a:t>ДОСТИЖЕНИЯ ВОСПИТАННИКОВ</a:t>
            </a:r>
            <a:endParaRPr lang="ru-RU" sz="3200" b="1" dirty="0">
              <a:solidFill>
                <a:srgbClr val="006D3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24745"/>
            <a:ext cx="2016224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r="-1"/>
          <a:stretch/>
        </p:blipFill>
        <p:spPr>
          <a:xfrm>
            <a:off x="3041795" y="1504465"/>
            <a:ext cx="1187004" cy="169106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8" y="4437112"/>
            <a:ext cx="1383001" cy="1945693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57" y="4084228"/>
            <a:ext cx="1390227" cy="1955859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49" y="4066179"/>
            <a:ext cx="1472263" cy="2064471"/>
          </a:xfrm>
          <a:prstGeom prst="rect">
            <a:avLst/>
          </a:prstGeom>
        </p:spPr>
      </p:pic>
      <p:pic>
        <p:nvPicPr>
          <p:cNvPr id="17" name="Рисунок 8" descr="C:\Users\Наташа\Desktop\Награды\Untitled-Scanned-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808232" y="332656"/>
            <a:ext cx="1387424" cy="191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C:\Users\Наташа\Desktop\Награды\Untitled-Scanned-0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2982" y="2482034"/>
            <a:ext cx="1383755" cy="178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5858" r="14742" b="11878"/>
          <a:stretch>
            <a:fillRect/>
          </a:stretch>
        </p:blipFill>
        <p:spPr bwMode="auto">
          <a:xfrm>
            <a:off x="4861243" y="1199857"/>
            <a:ext cx="1321765" cy="174829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67" y="1100389"/>
            <a:ext cx="1641215" cy="2324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46" y="3573016"/>
            <a:ext cx="1510957" cy="21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3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206680" cy="62242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11B9E"/>
                </a:solidFill>
              </a:rPr>
              <a:t>Благодарим за внимание!</a:t>
            </a:r>
            <a:endParaRPr lang="ru-RU" sz="4800" b="1" dirty="0">
              <a:solidFill>
                <a:srgbClr val="011B9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085184"/>
            <a:ext cx="7630616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6D3C"/>
                </a:solidFill>
              </a:rPr>
              <a:t>Успехов </a:t>
            </a:r>
          </a:p>
          <a:p>
            <a:pPr algn="ctr"/>
            <a:r>
              <a:rPr lang="ru-RU" sz="4800" b="1" dirty="0" smtClean="0">
                <a:solidFill>
                  <a:srgbClr val="006D3C"/>
                </a:solidFill>
              </a:rPr>
              <a:t>ВАМ и ВАШИМ ДЕТЯМ!</a:t>
            </a:r>
            <a:endParaRPr lang="ru-RU" sz="4800" b="1" dirty="0">
              <a:solidFill>
                <a:srgbClr val="006D3C"/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6552728" cy="4824536"/>
          </a:xfrm>
          <a:prstGeom prst="rect">
            <a:avLst/>
          </a:prstGeom>
          <a:effectLst>
            <a:softEdge rad="279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-4402"/>
            <a:ext cx="9144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188641"/>
            <a:ext cx="7848872" cy="7920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11B9E"/>
                </a:solidFill>
              </a:rPr>
              <a:t>ФГОС ДО</a:t>
            </a:r>
            <a:endParaRPr lang="ru-RU" sz="4000" b="1" dirty="0">
              <a:solidFill>
                <a:srgbClr val="011B9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9"/>
            <a:ext cx="2664296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dirty="0">
              <a:solidFill>
                <a:srgbClr val="00905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9"/>
            <a:ext cx="7488832" cy="56886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3200" dirty="0" smtClean="0">
                <a:solidFill>
                  <a:srgbClr val="011B9E"/>
                </a:solidFill>
              </a:rPr>
              <a:t>1.5</a:t>
            </a:r>
            <a:r>
              <a:rPr lang="ru-RU" sz="3200" dirty="0">
                <a:solidFill>
                  <a:srgbClr val="011B9E"/>
                </a:solidFill>
              </a:rPr>
              <a:t>. Стандарт направлен на достижение следующих целей</a:t>
            </a:r>
            <a:r>
              <a:rPr lang="ru-RU" sz="3200" dirty="0" smtClean="0">
                <a:solidFill>
                  <a:srgbClr val="011B9E"/>
                </a:solidFill>
              </a:rPr>
              <a:t>:</a:t>
            </a:r>
          </a:p>
          <a:p>
            <a:endParaRPr lang="ru-RU" sz="2000" dirty="0">
              <a:solidFill>
                <a:srgbClr val="011B9E"/>
              </a:solidFill>
            </a:endParaRPr>
          </a:p>
          <a:p>
            <a:r>
              <a:rPr lang="ru-RU" sz="3000" dirty="0">
                <a:solidFill>
                  <a:srgbClr val="011B9E"/>
                </a:solidFill>
              </a:rPr>
              <a:t>2) 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endParaRPr lang="ru-RU" sz="2000" dirty="0" smtClean="0">
              <a:solidFill>
                <a:srgbClr val="011B9E"/>
              </a:solidFill>
            </a:endParaRPr>
          </a:p>
          <a:p>
            <a:r>
              <a:rPr lang="ru-RU" sz="3200" dirty="0" smtClean="0">
                <a:solidFill>
                  <a:srgbClr val="011B9E"/>
                </a:solidFill>
              </a:rPr>
              <a:t>     </a:t>
            </a:r>
            <a:r>
              <a:rPr lang="ru-RU" sz="3200" i="1" dirty="0" smtClean="0">
                <a:solidFill>
                  <a:srgbClr val="011B9E"/>
                </a:solidFill>
              </a:rPr>
              <a:t>Для </a:t>
            </a:r>
            <a:r>
              <a:rPr lang="ru-RU" sz="3200" i="1" dirty="0">
                <a:solidFill>
                  <a:srgbClr val="011B9E"/>
                </a:solidFill>
              </a:rPr>
              <a:t>реализации этой цели с детьми с ОВЗ нужны определенные условия, а именно – организация коррекционно-педагогической работы.</a:t>
            </a:r>
          </a:p>
          <a:p>
            <a:endParaRPr lang="ru-RU" sz="3200" dirty="0">
              <a:solidFill>
                <a:srgbClr val="0227D0"/>
              </a:solidFill>
            </a:endParaRPr>
          </a:p>
          <a:p>
            <a:r>
              <a:rPr lang="ru-RU" dirty="0" smtClean="0">
                <a:solidFill>
                  <a:srgbClr val="0227D0"/>
                </a:solidFill>
              </a:rPr>
              <a:t> </a:t>
            </a:r>
            <a:endParaRPr lang="ru-RU" dirty="0">
              <a:solidFill>
                <a:srgbClr val="0227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1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370035"/>
            <a:ext cx="5976664" cy="13231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ru-RU" sz="3600" b="1" dirty="0">
              <a:solidFill>
                <a:srgbClr val="00905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4664"/>
            <a:ext cx="8092291" cy="61206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225C8"/>
                </a:solidFill>
              </a:rPr>
              <a:t>            </a:t>
            </a:r>
            <a:r>
              <a:rPr lang="ru-RU" sz="3200" b="1" i="1" dirty="0" smtClean="0">
                <a:solidFill>
                  <a:srgbClr val="011B9E"/>
                </a:solidFill>
              </a:rPr>
              <a:t>С </a:t>
            </a:r>
            <a:r>
              <a:rPr lang="ru-RU" sz="3200" b="1" i="1" dirty="0">
                <a:solidFill>
                  <a:srgbClr val="011B9E"/>
                </a:solidFill>
              </a:rPr>
              <a:t>детьми </a:t>
            </a:r>
            <a:r>
              <a:rPr lang="ru-RU" sz="3200" b="1" i="1" dirty="0" smtClean="0">
                <a:solidFill>
                  <a:srgbClr val="011B9E"/>
                </a:solidFill>
              </a:rPr>
              <a:t>в МБДОУ сотрудничают</a:t>
            </a:r>
          </a:p>
          <a:p>
            <a:r>
              <a:rPr lang="ru-RU" sz="3200" b="1" dirty="0" smtClean="0">
                <a:solidFill>
                  <a:srgbClr val="011B9E"/>
                </a:solidFill>
              </a:rPr>
              <a:t> </a:t>
            </a:r>
            <a:endParaRPr lang="ru-RU" sz="3200" b="1" dirty="0">
              <a:solidFill>
                <a:srgbClr val="011B9E"/>
              </a:solidFill>
            </a:endParaRPr>
          </a:p>
          <a:p>
            <a:r>
              <a:rPr lang="ru-RU" sz="3200" dirty="0" smtClean="0">
                <a:solidFill>
                  <a:srgbClr val="633500"/>
                </a:solidFill>
              </a:rPr>
              <a:t>- воспитатель,    </a:t>
            </a:r>
          </a:p>
          <a:p>
            <a:r>
              <a:rPr lang="ru-RU" sz="3200" dirty="0" smtClean="0">
                <a:solidFill>
                  <a:srgbClr val="633500"/>
                </a:solidFill>
              </a:rPr>
              <a:t>- музыкальный руководитель, </a:t>
            </a:r>
            <a:endParaRPr lang="ru-RU" sz="3200" dirty="0">
              <a:solidFill>
                <a:srgbClr val="633500"/>
              </a:solidFill>
            </a:endParaRPr>
          </a:p>
          <a:p>
            <a:r>
              <a:rPr lang="ru-RU" sz="3200" dirty="0" smtClean="0">
                <a:solidFill>
                  <a:srgbClr val="633500"/>
                </a:solidFill>
              </a:rPr>
              <a:t>- инструктор </a:t>
            </a:r>
            <a:r>
              <a:rPr lang="ru-RU" sz="3200" dirty="0">
                <a:solidFill>
                  <a:srgbClr val="633500"/>
                </a:solidFill>
              </a:rPr>
              <a:t>по физическому </a:t>
            </a:r>
            <a:r>
              <a:rPr lang="ru-RU" sz="3200" dirty="0" smtClean="0">
                <a:solidFill>
                  <a:srgbClr val="633500"/>
                </a:solidFill>
              </a:rPr>
              <a:t>воспитанию, </a:t>
            </a:r>
            <a:endParaRPr lang="ru-RU" sz="3200" dirty="0">
              <a:solidFill>
                <a:srgbClr val="633500"/>
              </a:solidFill>
            </a:endParaRPr>
          </a:p>
          <a:p>
            <a:r>
              <a:rPr lang="ru-RU" sz="3200" dirty="0" smtClean="0">
                <a:solidFill>
                  <a:srgbClr val="633500"/>
                </a:solidFill>
              </a:rPr>
              <a:t>- учитель- дефектолог,</a:t>
            </a:r>
          </a:p>
          <a:p>
            <a:r>
              <a:rPr lang="ru-RU" sz="3200" dirty="0">
                <a:solidFill>
                  <a:srgbClr val="633500"/>
                </a:solidFill>
              </a:rPr>
              <a:t>- </a:t>
            </a:r>
            <a:r>
              <a:rPr lang="ru-RU" sz="3200" dirty="0" smtClean="0">
                <a:solidFill>
                  <a:srgbClr val="633500"/>
                </a:solidFill>
              </a:rPr>
              <a:t>учитель-логопед,</a:t>
            </a:r>
            <a:endParaRPr lang="ru-RU" sz="3200" dirty="0">
              <a:solidFill>
                <a:srgbClr val="633500"/>
              </a:solidFill>
            </a:endParaRPr>
          </a:p>
          <a:p>
            <a:r>
              <a:rPr lang="ru-RU" sz="3200" dirty="0" smtClean="0">
                <a:solidFill>
                  <a:srgbClr val="633500"/>
                </a:solidFill>
              </a:rPr>
              <a:t>- педагог-психолог.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0225C8"/>
              </a:solidFill>
            </a:endParaRPr>
          </a:p>
          <a:p>
            <a:endParaRPr lang="ru-RU" sz="2800" dirty="0">
              <a:solidFill>
                <a:srgbClr val="0225C8"/>
              </a:solidFill>
            </a:endParaRPr>
          </a:p>
        </p:txBody>
      </p:sp>
      <p:pic>
        <p:nvPicPr>
          <p:cNvPr id="8" name="Рисунок 18" descr="C:\Documents and Settings\Администратор\Мои документы\Downloads\РАБОТА С ПЕДАГОГИМА.png"/>
          <p:cNvPicPr/>
          <p:nvPr/>
        </p:nvPicPr>
        <p:blipFill>
          <a:blip r:embed="rId3" cstate="print"/>
          <a:srcRect l="39127" t="55264" r="22229" b="9569"/>
          <a:stretch>
            <a:fillRect/>
          </a:stretch>
        </p:blipFill>
        <p:spPr bwMode="auto">
          <a:xfrm>
            <a:off x="5868144" y="3706557"/>
            <a:ext cx="2163054" cy="23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7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1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370035"/>
            <a:ext cx="5976664" cy="13231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ru-RU" sz="3600" b="1" dirty="0">
              <a:solidFill>
                <a:srgbClr val="00905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8640"/>
            <a:ext cx="8236307" cy="63367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11B9E"/>
                </a:solidFill>
              </a:rPr>
              <a:t>                       Дефектолог</a:t>
            </a:r>
            <a:r>
              <a:rPr lang="ru-RU" sz="3200" b="1" dirty="0" smtClean="0">
                <a:solidFill>
                  <a:srgbClr val="011B9E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633500"/>
                </a:solidFill>
              </a:rPr>
              <a:t>                                          — </a:t>
            </a:r>
            <a:r>
              <a:rPr lang="ru-RU" sz="2800" dirty="0">
                <a:solidFill>
                  <a:srgbClr val="633500"/>
                </a:solidFill>
              </a:rPr>
              <a:t>специалист в </a:t>
            </a:r>
            <a:r>
              <a:rPr lang="ru-RU" sz="2800" dirty="0" smtClean="0">
                <a:solidFill>
                  <a:srgbClr val="633500"/>
                </a:solidFill>
              </a:rPr>
              <a:t>области                        </a:t>
            </a:r>
          </a:p>
          <a:p>
            <a:r>
              <a:rPr lang="ru-RU" sz="2800" dirty="0" smtClean="0">
                <a:solidFill>
                  <a:srgbClr val="633500"/>
                </a:solidFill>
              </a:rPr>
              <a:t>                                           изучения, обучения</a:t>
            </a:r>
            <a:r>
              <a:rPr lang="ru-RU" sz="2800" dirty="0">
                <a:solidFill>
                  <a:srgbClr val="633500"/>
                </a:solidFill>
              </a:rPr>
              <a:t>, </a:t>
            </a:r>
            <a:endParaRPr lang="ru-RU" sz="2800" dirty="0" smtClean="0">
              <a:solidFill>
                <a:srgbClr val="633500"/>
              </a:solidFill>
            </a:endParaRPr>
          </a:p>
          <a:p>
            <a:r>
              <a:rPr lang="ru-RU" sz="2800" dirty="0">
                <a:solidFill>
                  <a:srgbClr val="633500"/>
                </a:solidFill>
              </a:rPr>
              <a:t> </a:t>
            </a:r>
            <a:r>
              <a:rPr lang="ru-RU" sz="2800" dirty="0" smtClean="0">
                <a:solidFill>
                  <a:srgbClr val="633500"/>
                </a:solidFill>
              </a:rPr>
              <a:t>                                          воспитания </a:t>
            </a:r>
            <a:r>
              <a:rPr lang="ru-RU" sz="2800" dirty="0">
                <a:solidFill>
                  <a:srgbClr val="633500"/>
                </a:solidFill>
              </a:rPr>
              <a:t>и </a:t>
            </a:r>
            <a:r>
              <a:rPr lang="ru-RU" sz="2800" dirty="0" smtClean="0">
                <a:solidFill>
                  <a:srgbClr val="633500"/>
                </a:solidFill>
              </a:rPr>
              <a:t>социализации</a:t>
            </a:r>
          </a:p>
          <a:p>
            <a:r>
              <a:rPr lang="ru-RU" sz="2800" dirty="0">
                <a:solidFill>
                  <a:srgbClr val="633500"/>
                </a:solidFill>
              </a:rPr>
              <a:t> </a:t>
            </a:r>
            <a:r>
              <a:rPr lang="ru-RU" sz="2800" dirty="0" smtClean="0">
                <a:solidFill>
                  <a:srgbClr val="633500"/>
                </a:solidFill>
              </a:rPr>
              <a:t>                                          детей </a:t>
            </a:r>
            <a:r>
              <a:rPr lang="ru-RU" sz="2800" dirty="0">
                <a:solidFill>
                  <a:srgbClr val="633500"/>
                </a:solidFill>
              </a:rPr>
              <a:t>с отклонениями </a:t>
            </a:r>
            <a:endParaRPr lang="ru-RU" sz="2800" dirty="0" smtClean="0">
              <a:solidFill>
                <a:srgbClr val="633500"/>
              </a:solidFill>
            </a:endParaRPr>
          </a:p>
          <a:p>
            <a:r>
              <a:rPr lang="ru-RU" sz="2800" dirty="0">
                <a:solidFill>
                  <a:srgbClr val="633500"/>
                </a:solidFill>
              </a:rPr>
              <a:t> </a:t>
            </a:r>
            <a:r>
              <a:rPr lang="ru-RU" sz="2800" dirty="0" smtClean="0">
                <a:solidFill>
                  <a:srgbClr val="633500"/>
                </a:solidFill>
              </a:rPr>
              <a:t>                                          в развитии;</a:t>
            </a:r>
          </a:p>
          <a:p>
            <a:endParaRPr lang="ru-RU" sz="1000" dirty="0" smtClean="0">
              <a:solidFill>
                <a:srgbClr val="633500"/>
              </a:solidFill>
            </a:endParaRPr>
          </a:p>
          <a:p>
            <a:r>
              <a:rPr lang="ru-RU" sz="2800" dirty="0" smtClean="0">
                <a:solidFill>
                  <a:srgbClr val="633500"/>
                </a:solidFill>
              </a:rPr>
              <a:t>                                                                — </a:t>
            </a:r>
            <a:r>
              <a:rPr lang="ru-RU" sz="2800" dirty="0">
                <a:solidFill>
                  <a:srgbClr val="633500"/>
                </a:solidFill>
              </a:rPr>
              <a:t>коррекционный </a:t>
            </a:r>
            <a:endParaRPr lang="ru-RU" sz="2800" dirty="0" smtClean="0">
              <a:solidFill>
                <a:srgbClr val="633500"/>
              </a:solidFill>
            </a:endParaRPr>
          </a:p>
          <a:p>
            <a:r>
              <a:rPr lang="ru-RU" sz="2800" dirty="0" smtClean="0">
                <a:solidFill>
                  <a:srgbClr val="633500"/>
                </a:solidFill>
              </a:rPr>
              <a:t>                                                                  педагог</a:t>
            </a:r>
            <a:r>
              <a:rPr lang="ru-RU" sz="2800" dirty="0">
                <a:solidFill>
                  <a:srgbClr val="633500"/>
                </a:solidFill>
              </a:rPr>
              <a:t>.</a:t>
            </a:r>
          </a:p>
          <a:p>
            <a:endParaRPr lang="ru-RU" sz="2800" dirty="0" smtClean="0">
              <a:solidFill>
                <a:srgbClr val="633500"/>
              </a:solidFill>
            </a:endParaRPr>
          </a:p>
          <a:p>
            <a:endParaRPr lang="ru-RU" sz="1400" dirty="0" smtClean="0">
              <a:solidFill>
                <a:srgbClr val="633500"/>
              </a:solidFill>
            </a:endParaRPr>
          </a:p>
          <a:p>
            <a:r>
              <a:rPr lang="ru-RU" sz="2600" b="1" i="1" dirty="0" smtClean="0">
                <a:solidFill>
                  <a:srgbClr val="011B9E"/>
                </a:solidFill>
              </a:rPr>
              <a:t>Это </a:t>
            </a:r>
            <a:r>
              <a:rPr lang="ru-RU" sz="2600" b="1" i="1" dirty="0">
                <a:solidFill>
                  <a:srgbClr val="011B9E"/>
                </a:solidFill>
              </a:rPr>
              <a:t>специалист</a:t>
            </a:r>
            <a:r>
              <a:rPr lang="ru-RU" sz="2600" dirty="0">
                <a:solidFill>
                  <a:srgbClr val="633500"/>
                </a:solidFill>
              </a:rPr>
              <a:t>, владеющий очень широким спектром различных дидактических приемов, технологий, методик работы с разными категориями детей. </a:t>
            </a:r>
            <a:r>
              <a:rPr lang="ru-RU" sz="2600" b="1" i="1" dirty="0">
                <a:solidFill>
                  <a:srgbClr val="011B9E"/>
                </a:solidFill>
              </a:rPr>
              <a:t>Специалист</a:t>
            </a:r>
            <a:r>
              <a:rPr lang="ru-RU" sz="2600" dirty="0">
                <a:solidFill>
                  <a:srgbClr val="633500"/>
                </a:solidFill>
              </a:rPr>
              <a:t>, обученный особым образом представлять суть программного материала. </a:t>
            </a:r>
            <a:endParaRPr lang="ru-RU" sz="2600" dirty="0">
              <a:solidFill>
                <a:srgbClr val="0225C8"/>
              </a:solidFill>
            </a:endParaRPr>
          </a:p>
          <a:p>
            <a:endParaRPr lang="ru-RU" sz="2400" dirty="0">
              <a:solidFill>
                <a:srgbClr val="0225C8"/>
              </a:solidFill>
            </a:endParaRPr>
          </a:p>
          <a:p>
            <a:endParaRPr lang="ru-RU" sz="2800" dirty="0">
              <a:solidFill>
                <a:srgbClr val="0225C8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73117" y="849059"/>
            <a:ext cx="3549104" cy="1872208"/>
          </a:xfrm>
          <a:prstGeom prst="rightArrow">
            <a:avLst/>
          </a:prstGeom>
          <a:solidFill>
            <a:srgbClr val="FFEC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rgbClr val="011B9E"/>
                </a:solidFill>
                <a:latin typeface="Comic Sans MS" charset="0"/>
                <a:ea typeface="Comic Sans MS" charset="0"/>
                <a:cs typeface="Comic Sans MS" charset="0"/>
              </a:rPr>
              <a:t>в</a:t>
            </a:r>
            <a:r>
              <a:rPr lang="ru-RU" sz="2400" dirty="0" smtClean="0">
                <a:solidFill>
                  <a:srgbClr val="011B9E"/>
                </a:solidFill>
                <a:latin typeface="Comic Sans MS" charset="0"/>
                <a:ea typeface="Comic Sans MS" charset="0"/>
                <a:cs typeface="Comic Sans MS" charset="0"/>
              </a:rPr>
              <a:t> широком смысле трактовки термина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514926" y="2891003"/>
            <a:ext cx="3558096" cy="1738828"/>
          </a:xfrm>
          <a:prstGeom prst="rightArrow">
            <a:avLst/>
          </a:prstGeom>
          <a:solidFill>
            <a:srgbClr val="FFEC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rgbClr val="011B9E"/>
                </a:solidFill>
                <a:latin typeface="Comic Sans MS" charset="0"/>
                <a:ea typeface="Comic Sans MS" charset="0"/>
                <a:cs typeface="Comic Sans MS" charset="0"/>
              </a:rPr>
              <a:t>в</a:t>
            </a:r>
            <a:r>
              <a:rPr lang="ru-RU" sz="2400" dirty="0" smtClean="0">
                <a:solidFill>
                  <a:srgbClr val="011B9E"/>
                </a:solidFill>
                <a:latin typeface="Comic Sans MS" charset="0"/>
                <a:ea typeface="Comic Sans MS" charset="0"/>
                <a:cs typeface="Comic Sans MS" charset="0"/>
              </a:rPr>
              <a:t> узком понимании термина</a:t>
            </a:r>
          </a:p>
        </p:txBody>
      </p:sp>
      <p:pic>
        <p:nvPicPr>
          <p:cNvPr id="10" name="Рисунок 4" descr="C:\Работа\Наташины документы\1 Аттестация 2013\Доклады Пед + родит\1 ТИТУЛКИ\91828509_2418775_klipart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684" y="2732796"/>
            <a:ext cx="1903366" cy="138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-4402"/>
            <a:ext cx="9144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116632"/>
            <a:ext cx="7848872" cy="52927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3200" dirty="0" smtClean="0">
                <a:solidFill>
                  <a:srgbClr val="006D3C"/>
                </a:solidFill>
              </a:rPr>
              <a:t> </a:t>
            </a:r>
            <a:r>
              <a:rPr lang="ru-RU" sz="3200" dirty="0" smtClean="0">
                <a:solidFill>
                  <a:srgbClr val="011B9E"/>
                </a:solidFill>
              </a:rPr>
              <a:t>НАПРАВЛЕНИЯ РАБОТЫ </a:t>
            </a:r>
            <a:endParaRPr lang="ru-RU" sz="3200" dirty="0">
              <a:solidFill>
                <a:srgbClr val="011B9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9"/>
            <a:ext cx="2664296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dirty="0">
              <a:solidFill>
                <a:srgbClr val="009051"/>
              </a:solidFill>
            </a:endParaRPr>
          </a:p>
        </p:txBody>
      </p:sp>
      <p:pic>
        <p:nvPicPr>
          <p:cNvPr id="12" name="Рисунок 4" descr="C:\Работа\Наташины документы\1 Аттестация 2013\Доклады Пед + родит\1 ТИТУЛКИ\91828509_2418775_klipart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4914708"/>
            <a:ext cx="2372233" cy="165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48681"/>
            <a:ext cx="8064896" cy="60294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000" dirty="0" smtClean="0">
                <a:solidFill>
                  <a:srgbClr val="633500"/>
                </a:solidFill>
              </a:rPr>
              <a:t>- </a:t>
            </a:r>
            <a:r>
              <a:rPr lang="ru-RU" sz="2000" dirty="0">
                <a:solidFill>
                  <a:srgbClr val="633500"/>
                </a:solidFill>
              </a:rPr>
              <a:t>комплексное психолого-медико-педагогическое обследование познавательной деятельности, эмоционально-волевой сферы, речи, моторики и т.д. </a:t>
            </a:r>
          </a:p>
          <a:p>
            <a:r>
              <a:rPr lang="ru-RU" sz="2000" dirty="0">
                <a:solidFill>
                  <a:srgbClr val="633500"/>
                </a:solidFill>
              </a:rPr>
              <a:t>- определение индивидуального маршрута развития;</a:t>
            </a:r>
          </a:p>
          <a:p>
            <a:r>
              <a:rPr lang="ru-RU" sz="2000" dirty="0">
                <a:solidFill>
                  <a:srgbClr val="633500"/>
                </a:solidFill>
              </a:rPr>
              <a:t>- воспитание устойчивой положительной мотивации в различных видах деятельности;</a:t>
            </a:r>
          </a:p>
          <a:p>
            <a:r>
              <a:rPr lang="ru-RU" sz="2000" dirty="0">
                <a:solidFill>
                  <a:srgbClr val="633500"/>
                </a:solidFill>
              </a:rPr>
              <a:t>- формирование ведущих видов </a:t>
            </a:r>
            <a:r>
              <a:rPr lang="ru-RU" sz="2000" dirty="0" smtClean="0">
                <a:solidFill>
                  <a:srgbClr val="633500"/>
                </a:solidFill>
              </a:rPr>
              <a:t>деятельности; обеспечение </a:t>
            </a:r>
            <a:r>
              <a:rPr lang="ru-RU" sz="2000" dirty="0">
                <a:solidFill>
                  <a:srgbClr val="633500"/>
                </a:solidFill>
              </a:rPr>
              <a:t>полноценного психологического развития: оздоровление организма, коррекция двигательной сферы, развитие общей, мелкой и артикуляционной моторики; формирование эталонных представлений (цвет, форма, величина); развитие мышления и речи, памяти и внимания; развитие умственных и творческих способностей;</a:t>
            </a:r>
          </a:p>
          <a:p>
            <a:r>
              <a:rPr lang="ru-RU" sz="2000" dirty="0" smtClean="0">
                <a:solidFill>
                  <a:srgbClr val="633500"/>
                </a:solidFill>
              </a:rPr>
              <a:t>- </a:t>
            </a:r>
            <a:r>
              <a:rPr lang="ru-RU" sz="2000" dirty="0">
                <a:solidFill>
                  <a:srgbClr val="633500"/>
                </a:solidFill>
              </a:rPr>
              <a:t>коррекция недостатков в эмоционально-волевой сфере: формирование умения регулировать свое поведение, умение подчиняться правилам игры, режимным моментам и т.д.;</a:t>
            </a:r>
          </a:p>
          <a:p>
            <a:r>
              <a:rPr lang="ru-RU" sz="2000" dirty="0" smtClean="0">
                <a:solidFill>
                  <a:srgbClr val="633500"/>
                </a:solidFill>
              </a:rPr>
              <a:t>- формирование </a:t>
            </a:r>
            <a:r>
              <a:rPr lang="ru-RU" sz="2000" dirty="0">
                <a:solidFill>
                  <a:srgbClr val="633500"/>
                </a:solidFill>
              </a:rPr>
              <a:t>коммуникативной деятельности: </a:t>
            </a:r>
            <a:endParaRPr lang="ru-RU" sz="2000" dirty="0" smtClean="0">
              <a:solidFill>
                <a:srgbClr val="633500"/>
              </a:solidFill>
            </a:endParaRPr>
          </a:p>
          <a:p>
            <a:r>
              <a:rPr lang="ru-RU" sz="2000" dirty="0" smtClean="0">
                <a:solidFill>
                  <a:srgbClr val="633500"/>
                </a:solidFill>
              </a:rPr>
              <a:t>умение </a:t>
            </a:r>
            <a:r>
              <a:rPr lang="ru-RU" sz="2000" dirty="0">
                <a:solidFill>
                  <a:srgbClr val="633500"/>
                </a:solidFill>
              </a:rPr>
              <a:t>находить и поддерживать контакты </a:t>
            </a:r>
            <a:endParaRPr lang="ru-RU" sz="2000" dirty="0" smtClean="0">
              <a:solidFill>
                <a:srgbClr val="633500"/>
              </a:solidFill>
            </a:endParaRPr>
          </a:p>
          <a:p>
            <a:r>
              <a:rPr lang="ru-RU" sz="2000" dirty="0" smtClean="0">
                <a:solidFill>
                  <a:srgbClr val="633500"/>
                </a:solidFill>
              </a:rPr>
              <a:t>с </a:t>
            </a:r>
            <a:r>
              <a:rPr lang="ru-RU" sz="2000" dirty="0">
                <a:solidFill>
                  <a:srgbClr val="633500"/>
                </a:solidFill>
              </a:rPr>
              <a:t>детьми и </a:t>
            </a:r>
            <a:r>
              <a:rPr lang="ru-RU" sz="2000" dirty="0" smtClean="0">
                <a:solidFill>
                  <a:srgbClr val="633500"/>
                </a:solidFill>
              </a:rPr>
              <a:t>сверстниками</a:t>
            </a:r>
            <a:r>
              <a:rPr lang="ru-RU" sz="2000" dirty="0">
                <a:solidFill>
                  <a:srgbClr val="6335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22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1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370035"/>
            <a:ext cx="5976664" cy="13231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ru-RU" sz="3600" b="1" dirty="0">
              <a:solidFill>
                <a:srgbClr val="00905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8640"/>
            <a:ext cx="8236307" cy="63367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225C8"/>
                </a:solidFill>
              </a:rPr>
              <a:t>     </a:t>
            </a:r>
            <a:r>
              <a:rPr lang="ru-RU" sz="2400" b="1" dirty="0" smtClean="0">
                <a:solidFill>
                  <a:srgbClr val="011B9E"/>
                </a:solidFill>
              </a:rPr>
              <a:t>Организация </a:t>
            </a:r>
            <a:r>
              <a:rPr lang="ru-RU" sz="2400" b="1" dirty="0">
                <a:solidFill>
                  <a:srgbClr val="011B9E"/>
                </a:solidFill>
              </a:rPr>
              <a:t>деятельности дефектолога в </a:t>
            </a:r>
            <a:r>
              <a:rPr lang="ru-RU" sz="2400" b="1" dirty="0" smtClean="0">
                <a:solidFill>
                  <a:srgbClr val="011B9E"/>
                </a:solidFill>
              </a:rPr>
              <a:t>ДОУ</a:t>
            </a:r>
            <a:r>
              <a:rPr lang="ru-RU" sz="2400" dirty="0" smtClean="0">
                <a:solidFill>
                  <a:srgbClr val="011B9E"/>
                </a:solidFill>
              </a:rPr>
              <a:t> </a:t>
            </a:r>
            <a:endParaRPr lang="ru-RU" sz="2400" dirty="0">
              <a:solidFill>
                <a:srgbClr val="011B9E"/>
              </a:solidFill>
            </a:endParaRPr>
          </a:p>
          <a:p>
            <a:r>
              <a:rPr lang="ru-RU" sz="2400" dirty="0" smtClean="0">
                <a:solidFill>
                  <a:srgbClr val="0225C8"/>
                </a:solidFill>
              </a:rPr>
              <a:t>    </a:t>
            </a:r>
            <a:r>
              <a:rPr lang="ru-RU" sz="2400" dirty="0" smtClean="0">
                <a:solidFill>
                  <a:srgbClr val="633500"/>
                </a:solidFill>
              </a:rPr>
              <a:t>В </a:t>
            </a:r>
            <a:r>
              <a:rPr lang="ru-RU" sz="2400" dirty="0">
                <a:solidFill>
                  <a:srgbClr val="633500"/>
                </a:solidFill>
              </a:rPr>
              <a:t>соответствии с ФГОС ДО </a:t>
            </a:r>
            <a:endParaRPr lang="ru-RU" sz="2400" dirty="0" smtClean="0">
              <a:solidFill>
                <a:srgbClr val="633500"/>
              </a:solidFill>
            </a:endParaRPr>
          </a:p>
          <a:p>
            <a:r>
              <a:rPr lang="ru-RU" sz="2400" dirty="0" smtClean="0">
                <a:solidFill>
                  <a:srgbClr val="633500"/>
                </a:solidFill>
              </a:rPr>
              <a:t>учитель-дефектолог организует </a:t>
            </a:r>
          </a:p>
          <a:p>
            <a:r>
              <a:rPr lang="ru-RU" sz="2400" b="1" dirty="0" smtClean="0">
                <a:solidFill>
                  <a:srgbClr val="633500"/>
                </a:solidFill>
              </a:rPr>
              <a:t>           </a:t>
            </a:r>
            <a:r>
              <a:rPr lang="ru-RU" sz="2400" b="1" dirty="0" smtClean="0">
                <a:solidFill>
                  <a:srgbClr val="011B9E"/>
                </a:solidFill>
              </a:rPr>
              <a:t>виды </a:t>
            </a:r>
            <a:r>
              <a:rPr lang="ru-RU" sz="2400" b="1" dirty="0">
                <a:solidFill>
                  <a:srgbClr val="011B9E"/>
                </a:solidFill>
              </a:rPr>
              <a:t>деятельности</a:t>
            </a:r>
          </a:p>
          <a:p>
            <a:r>
              <a:rPr lang="ru-RU" sz="2400" dirty="0">
                <a:solidFill>
                  <a:srgbClr val="633500"/>
                </a:solidFill>
              </a:rPr>
              <a:t>- игровую,</a:t>
            </a:r>
          </a:p>
          <a:p>
            <a:r>
              <a:rPr lang="ru-RU" sz="2400" dirty="0">
                <a:solidFill>
                  <a:srgbClr val="633500"/>
                </a:solidFill>
              </a:rPr>
              <a:t>- коммуникативную,</a:t>
            </a:r>
          </a:p>
          <a:p>
            <a:r>
              <a:rPr lang="ru-RU" sz="2400" dirty="0">
                <a:solidFill>
                  <a:srgbClr val="633500"/>
                </a:solidFill>
              </a:rPr>
              <a:t>- познавательно-исследовательскую, </a:t>
            </a:r>
          </a:p>
          <a:p>
            <a:r>
              <a:rPr lang="ru-RU" sz="2400" dirty="0">
                <a:solidFill>
                  <a:srgbClr val="633500"/>
                </a:solidFill>
              </a:rPr>
              <a:t>- восприятие художественной литературы и фольклора, </a:t>
            </a:r>
          </a:p>
          <a:p>
            <a:r>
              <a:rPr lang="ru-RU" sz="2400" dirty="0" smtClean="0">
                <a:solidFill>
                  <a:srgbClr val="633500"/>
                </a:solidFill>
              </a:rPr>
              <a:t>- конструирование </a:t>
            </a:r>
            <a:r>
              <a:rPr lang="ru-RU" sz="2400" dirty="0">
                <a:solidFill>
                  <a:srgbClr val="633500"/>
                </a:solidFill>
              </a:rPr>
              <a:t>из разного материала</a:t>
            </a:r>
            <a:r>
              <a:rPr lang="ru-RU" sz="2400" dirty="0" smtClean="0">
                <a:solidFill>
                  <a:srgbClr val="633500"/>
                </a:solidFill>
              </a:rPr>
              <a:t>.</a:t>
            </a:r>
            <a:endParaRPr lang="ru-RU" sz="2400" dirty="0">
              <a:solidFill>
                <a:srgbClr val="633500"/>
              </a:solidFill>
            </a:endParaRPr>
          </a:p>
          <a:p>
            <a:r>
              <a:rPr lang="ru-RU" sz="2400" dirty="0">
                <a:solidFill>
                  <a:srgbClr val="633500"/>
                </a:solidFill>
              </a:rPr>
              <a:t>  </a:t>
            </a:r>
            <a:endParaRPr lang="ru-RU" sz="2400" dirty="0" smtClean="0">
              <a:solidFill>
                <a:srgbClr val="633500"/>
              </a:solidFill>
            </a:endParaRPr>
          </a:p>
          <a:p>
            <a:r>
              <a:rPr lang="ru-RU" sz="2400" dirty="0" smtClean="0">
                <a:solidFill>
                  <a:srgbClr val="633500"/>
                </a:solidFill>
              </a:rPr>
              <a:t> </a:t>
            </a:r>
            <a:r>
              <a:rPr lang="ru-RU" sz="2400" dirty="0">
                <a:solidFill>
                  <a:srgbClr val="633500"/>
                </a:solidFill>
              </a:rPr>
              <a:t>При необходимости </a:t>
            </a:r>
            <a:r>
              <a:rPr lang="ru-RU" sz="2400" b="1" dirty="0">
                <a:solidFill>
                  <a:srgbClr val="011B9E"/>
                </a:solidFill>
              </a:rPr>
              <a:t>принимает активное участие</a:t>
            </a:r>
            <a:r>
              <a:rPr lang="ru-RU" sz="2400" dirty="0">
                <a:solidFill>
                  <a:srgbClr val="633500"/>
                </a:solidFill>
              </a:rPr>
              <a:t> в видах деятельности, организуемыми воспитателями и специалистами ДОУ: </a:t>
            </a:r>
          </a:p>
          <a:p>
            <a:r>
              <a:rPr lang="ru-RU" sz="2400" dirty="0">
                <a:solidFill>
                  <a:srgbClr val="633500"/>
                </a:solidFill>
              </a:rPr>
              <a:t>- самообслуживание и элементарный бытовой труд,</a:t>
            </a:r>
          </a:p>
          <a:p>
            <a:r>
              <a:rPr lang="ru-RU" sz="2400" dirty="0">
                <a:solidFill>
                  <a:srgbClr val="633500"/>
                </a:solidFill>
              </a:rPr>
              <a:t>- музыкальная, </a:t>
            </a:r>
          </a:p>
          <a:p>
            <a:r>
              <a:rPr lang="ru-RU" sz="2400" dirty="0">
                <a:solidFill>
                  <a:srgbClr val="633500"/>
                </a:solidFill>
              </a:rPr>
              <a:t>- </a:t>
            </a:r>
            <a:r>
              <a:rPr lang="ru-RU" sz="2400" dirty="0" smtClean="0">
                <a:solidFill>
                  <a:srgbClr val="633500"/>
                </a:solidFill>
              </a:rPr>
              <a:t>двигательная.</a:t>
            </a:r>
            <a:endParaRPr lang="ru-RU" sz="2400" dirty="0">
              <a:solidFill>
                <a:srgbClr val="633500"/>
              </a:solidFill>
            </a:endParaRPr>
          </a:p>
          <a:p>
            <a:r>
              <a:rPr lang="ru-RU" sz="2000" dirty="0">
                <a:solidFill>
                  <a:srgbClr val="633500"/>
                </a:solidFill>
              </a:rPr>
              <a:t> </a:t>
            </a:r>
            <a:endParaRPr lang="ru-RU" sz="1000" dirty="0" smtClean="0">
              <a:solidFill>
                <a:srgbClr val="633500"/>
              </a:solidFill>
            </a:endParaRPr>
          </a:p>
          <a:p>
            <a:endParaRPr lang="ru-RU" sz="2400" dirty="0">
              <a:solidFill>
                <a:srgbClr val="0225C8"/>
              </a:solidFill>
            </a:endParaRPr>
          </a:p>
          <a:p>
            <a:endParaRPr lang="ru-RU" sz="2800" dirty="0">
              <a:solidFill>
                <a:srgbClr val="0225C8"/>
              </a:solidFill>
            </a:endParaRPr>
          </a:p>
        </p:txBody>
      </p:sp>
      <p:pic>
        <p:nvPicPr>
          <p:cNvPr id="8" name="Рисунок 18" descr="C:\Documents and Settings\Администратор\Мои документы\Downloads\РАБОТА С ПЕДАГОГИМА.png"/>
          <p:cNvPicPr/>
          <p:nvPr/>
        </p:nvPicPr>
        <p:blipFill>
          <a:blip r:embed="rId3" cstate="print"/>
          <a:srcRect l="39127" t="55264" r="22229" b="9569"/>
          <a:stretch>
            <a:fillRect/>
          </a:stretch>
        </p:blipFill>
        <p:spPr bwMode="auto">
          <a:xfrm>
            <a:off x="6537943" y="692696"/>
            <a:ext cx="1830372" cy="197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3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1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370035"/>
            <a:ext cx="5976664" cy="13231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ru-RU" sz="3600" b="1" dirty="0">
              <a:solidFill>
                <a:srgbClr val="009051"/>
              </a:solidFill>
            </a:endParaRPr>
          </a:p>
        </p:txBody>
      </p:sp>
      <p:pic>
        <p:nvPicPr>
          <p:cNvPr id="6" name="Изображение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3" t="53763" r="3779" b="9709"/>
          <a:stretch/>
        </p:blipFill>
        <p:spPr>
          <a:xfrm>
            <a:off x="121202" y="1340767"/>
            <a:ext cx="8726665" cy="5030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3" y="332656"/>
            <a:ext cx="6264697" cy="61926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225C8"/>
                </a:solidFill>
              </a:rPr>
              <a:t>     </a:t>
            </a:r>
            <a:r>
              <a:rPr lang="ru-RU" sz="2800" b="1" dirty="0" smtClean="0">
                <a:solidFill>
                  <a:srgbClr val="011B9E"/>
                </a:solidFill>
              </a:rPr>
              <a:t>ОРГАНИЗАЦИЯ ДЕЯТЕЛЬНОСТИ </a:t>
            </a:r>
          </a:p>
          <a:p>
            <a:pPr algn="ctr"/>
            <a:r>
              <a:rPr lang="ru-RU" sz="2800" b="1" dirty="0">
                <a:solidFill>
                  <a:srgbClr val="011B9E"/>
                </a:solidFill>
              </a:rPr>
              <a:t>в</a:t>
            </a:r>
            <a:r>
              <a:rPr lang="ru-RU" sz="2800" b="1" dirty="0" smtClean="0">
                <a:solidFill>
                  <a:srgbClr val="011B9E"/>
                </a:solidFill>
              </a:rPr>
              <a:t> ДОУ</a:t>
            </a:r>
          </a:p>
          <a:p>
            <a:endParaRPr lang="ru-RU" sz="2800" dirty="0">
              <a:solidFill>
                <a:srgbClr val="0227D0"/>
              </a:solidFill>
            </a:endParaRPr>
          </a:p>
          <a:p>
            <a:endParaRPr lang="ru-RU" sz="1000" dirty="0" smtClean="0">
              <a:solidFill>
                <a:srgbClr val="6335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11B9E"/>
                </a:solidFill>
              </a:rPr>
              <a:t>Формы </a:t>
            </a:r>
            <a:r>
              <a:rPr lang="ru-RU" sz="2800" b="1" dirty="0">
                <a:solidFill>
                  <a:srgbClr val="011B9E"/>
                </a:solidFill>
              </a:rPr>
              <a:t>организации </a:t>
            </a:r>
            <a:endParaRPr lang="ru-RU" sz="2800" b="1" dirty="0" smtClean="0">
              <a:solidFill>
                <a:srgbClr val="011B9E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11B9E"/>
                </a:solidFill>
              </a:rPr>
              <a:t>образовательной деятельности</a:t>
            </a:r>
          </a:p>
          <a:p>
            <a:endParaRPr lang="ru-RU" sz="1000" b="1" dirty="0">
              <a:solidFill>
                <a:srgbClr val="0227D0"/>
              </a:solidFill>
            </a:endParaRPr>
          </a:p>
          <a:p>
            <a:r>
              <a:rPr lang="ru-RU" sz="2800" dirty="0">
                <a:solidFill>
                  <a:srgbClr val="633500"/>
                </a:solidFill>
              </a:rPr>
              <a:t>   - фронтальная </a:t>
            </a:r>
            <a:endParaRPr lang="ru-RU" sz="2800" dirty="0" smtClean="0">
              <a:solidFill>
                <a:srgbClr val="633500"/>
              </a:solidFill>
            </a:endParaRPr>
          </a:p>
          <a:p>
            <a:r>
              <a:rPr lang="ru-RU" sz="2800" dirty="0">
                <a:solidFill>
                  <a:srgbClr val="633500"/>
                </a:solidFill>
              </a:rPr>
              <a:t> </a:t>
            </a:r>
            <a:r>
              <a:rPr lang="ru-RU" sz="2800" dirty="0" smtClean="0">
                <a:solidFill>
                  <a:srgbClr val="633500"/>
                </a:solidFill>
              </a:rPr>
              <a:t>    (присутствует </a:t>
            </a:r>
            <a:r>
              <a:rPr lang="ru-RU" sz="2800" dirty="0">
                <a:solidFill>
                  <a:srgbClr val="633500"/>
                </a:solidFill>
              </a:rPr>
              <a:t>вся группа детей),</a:t>
            </a:r>
          </a:p>
          <a:p>
            <a:r>
              <a:rPr lang="ru-RU" sz="2800" dirty="0">
                <a:solidFill>
                  <a:srgbClr val="633500"/>
                </a:solidFill>
              </a:rPr>
              <a:t>   - подгрупповая </a:t>
            </a:r>
            <a:endParaRPr lang="ru-RU" sz="2800" dirty="0" smtClean="0">
              <a:solidFill>
                <a:srgbClr val="633500"/>
              </a:solidFill>
            </a:endParaRPr>
          </a:p>
          <a:p>
            <a:r>
              <a:rPr lang="ru-RU" sz="2800" dirty="0">
                <a:solidFill>
                  <a:srgbClr val="633500"/>
                </a:solidFill>
              </a:rPr>
              <a:t> </a:t>
            </a:r>
            <a:r>
              <a:rPr lang="ru-RU" sz="2800" dirty="0" smtClean="0">
                <a:solidFill>
                  <a:srgbClr val="633500"/>
                </a:solidFill>
              </a:rPr>
              <a:t>    (</a:t>
            </a:r>
            <a:r>
              <a:rPr lang="ru-RU" sz="2800" dirty="0">
                <a:solidFill>
                  <a:srgbClr val="633500"/>
                </a:solidFill>
              </a:rPr>
              <a:t>часть группы детей),</a:t>
            </a:r>
          </a:p>
          <a:p>
            <a:r>
              <a:rPr lang="ru-RU" sz="2800" dirty="0">
                <a:solidFill>
                  <a:srgbClr val="633500"/>
                </a:solidFill>
              </a:rPr>
              <a:t>   - индивидуальная </a:t>
            </a:r>
            <a:endParaRPr lang="ru-RU" sz="2800" dirty="0" smtClean="0">
              <a:solidFill>
                <a:srgbClr val="633500"/>
              </a:solidFill>
            </a:endParaRPr>
          </a:p>
          <a:p>
            <a:r>
              <a:rPr lang="ru-RU" sz="2800" dirty="0">
                <a:solidFill>
                  <a:srgbClr val="633500"/>
                </a:solidFill>
              </a:rPr>
              <a:t> </a:t>
            </a:r>
            <a:r>
              <a:rPr lang="ru-RU" sz="2800" dirty="0" smtClean="0">
                <a:solidFill>
                  <a:srgbClr val="633500"/>
                </a:solidFill>
              </a:rPr>
              <a:t>    (</a:t>
            </a:r>
            <a:r>
              <a:rPr lang="ru-RU" sz="2800" dirty="0">
                <a:solidFill>
                  <a:srgbClr val="633500"/>
                </a:solidFill>
              </a:rPr>
              <a:t>по 2 – 3 раза в неделю с каждым ребенком).</a:t>
            </a:r>
          </a:p>
          <a:p>
            <a:endParaRPr lang="ru-RU" sz="2800" dirty="0">
              <a:solidFill>
                <a:srgbClr val="0225C8"/>
              </a:solidFill>
            </a:endParaRPr>
          </a:p>
          <a:p>
            <a:endParaRPr lang="ru-RU" sz="2400" dirty="0">
              <a:solidFill>
                <a:srgbClr val="0225C8"/>
              </a:solidFill>
            </a:endParaRPr>
          </a:p>
          <a:p>
            <a:endParaRPr lang="ru-RU" sz="2800" dirty="0">
              <a:solidFill>
                <a:srgbClr val="0225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0"/>
            <a:ext cx="9144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58034" y="4725144"/>
            <a:ext cx="4790030" cy="1431490"/>
          </a:xfrm>
          <a:prstGeom prst="rightArrow">
            <a:avLst/>
          </a:prstGeom>
          <a:solidFill>
            <a:srgbClr val="FFEC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011B9E"/>
                </a:solidFill>
                <a:latin typeface="Comic Sans MS" charset="0"/>
                <a:ea typeface="Comic Sans MS" charset="0"/>
                <a:cs typeface="Comic Sans MS" charset="0"/>
              </a:rPr>
              <a:t>ОБРАЗОВАТЕЛЬНОЕ</a:t>
            </a: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4283968" y="5183861"/>
            <a:ext cx="4347875" cy="13809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663700"/>
                </a:solidFill>
                <a:latin typeface="Comic Sans MS" charset="0"/>
                <a:ea typeface="Comic Sans MS" charset="0"/>
                <a:cs typeface="Comic Sans MS" charset="0"/>
              </a:rPr>
              <a:t>ДОСУГОВОЕ</a:t>
            </a:r>
            <a:endParaRPr lang="ru-RU" sz="3200" b="1" dirty="0">
              <a:solidFill>
                <a:srgbClr val="6637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56992"/>
            <a:ext cx="4824536" cy="11521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3200" b="1" smtClean="0">
                <a:solidFill>
                  <a:srgbClr val="009051"/>
                </a:solidFill>
              </a:rPr>
              <a:t>НАПРАВЛЕНИЯ ВЗАИМОДЕЙСТВИЯ </a:t>
            </a:r>
            <a:r>
              <a:rPr lang="ru-RU" sz="3200" b="1" dirty="0" smtClean="0">
                <a:solidFill>
                  <a:srgbClr val="009051"/>
                </a:solidFill>
              </a:rPr>
              <a:t>С РОДИТЕЛЯМИ</a:t>
            </a:r>
            <a:endParaRPr lang="ru-RU" sz="3200" b="1" dirty="0">
              <a:solidFill>
                <a:srgbClr val="009051"/>
              </a:solidFill>
            </a:endParaRPr>
          </a:p>
        </p:txBody>
      </p:sp>
      <p:pic>
        <p:nvPicPr>
          <p:cNvPr id="12" name="Рисунок 7" descr="C:\Documents and Settings\Администратор\Мои документы\Downloads\РАБОТА С РОДИТЕЛЯМИ.png"/>
          <p:cNvPicPr/>
          <p:nvPr/>
        </p:nvPicPr>
        <p:blipFill>
          <a:blip r:embed="rId3" cstate="print"/>
          <a:srcRect l="39231" t="55368" r="22114" b="9398"/>
          <a:stretch>
            <a:fillRect/>
          </a:stretch>
        </p:blipFill>
        <p:spPr bwMode="auto">
          <a:xfrm>
            <a:off x="6300192" y="3354034"/>
            <a:ext cx="1612520" cy="18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32657"/>
            <a:ext cx="8136904" cy="2805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11B9E"/>
                </a:solidFill>
              </a:rPr>
              <a:t>ВЗАИМОДЕЙСТВИЕ С РОДИТЕЛЯМИ</a:t>
            </a:r>
          </a:p>
          <a:p>
            <a:r>
              <a:rPr lang="ru-RU" sz="2800" b="1" dirty="0" smtClean="0">
                <a:solidFill>
                  <a:srgbClr val="011B9E"/>
                </a:solidFill>
              </a:rPr>
              <a:t>   Цель</a:t>
            </a:r>
            <a:r>
              <a:rPr lang="ru-RU" sz="2800" dirty="0" smtClean="0">
                <a:solidFill>
                  <a:srgbClr val="011B9E"/>
                </a:solidFill>
              </a:rPr>
              <a:t> </a:t>
            </a:r>
            <a:r>
              <a:rPr lang="ru-RU" sz="2800" dirty="0">
                <a:solidFill>
                  <a:srgbClr val="011B9E"/>
                </a:solidFill>
              </a:rPr>
              <a:t>– </a:t>
            </a:r>
            <a:r>
              <a:rPr lang="ru-RU" sz="2800" i="1" dirty="0">
                <a:solidFill>
                  <a:srgbClr val="011B9E"/>
                </a:solidFill>
              </a:rPr>
              <a:t>активизировать </a:t>
            </a:r>
            <a:r>
              <a:rPr lang="ru-RU" sz="2800" i="1" dirty="0" smtClean="0">
                <a:solidFill>
                  <a:srgbClr val="011B9E"/>
                </a:solidFill>
              </a:rPr>
              <a:t>родителей, повысить их педагогическую компетенцию, привлечь </a:t>
            </a:r>
            <a:r>
              <a:rPr lang="ru-RU" sz="2800" i="1" dirty="0">
                <a:solidFill>
                  <a:srgbClr val="011B9E"/>
                </a:solidFill>
              </a:rPr>
              <a:t>внимание к </a:t>
            </a:r>
            <a:r>
              <a:rPr lang="ru-RU" sz="2800" i="1" dirty="0" smtClean="0">
                <a:solidFill>
                  <a:srgbClr val="011B9E"/>
                </a:solidFill>
              </a:rPr>
              <a:t>коррекционно-педагогическим </a:t>
            </a:r>
            <a:r>
              <a:rPr lang="ru-RU" sz="2800" i="1" dirty="0">
                <a:solidFill>
                  <a:srgbClr val="011B9E"/>
                </a:solidFill>
              </a:rPr>
              <a:t>задачам, сделав воспитание ребёнка в семье и в детском саду более последовательным, эффективным.</a:t>
            </a:r>
            <a:br>
              <a:rPr lang="ru-RU" sz="2800" i="1" dirty="0">
                <a:solidFill>
                  <a:srgbClr val="011B9E"/>
                </a:solidFill>
              </a:rPr>
            </a:br>
            <a:endParaRPr lang="ru-RU" sz="2800" i="1" dirty="0" smtClean="0">
              <a:solidFill>
                <a:srgbClr val="011B9E"/>
              </a:solidFill>
            </a:endParaRPr>
          </a:p>
          <a:p>
            <a:r>
              <a:rPr lang="ru-RU" sz="2800" dirty="0" smtClean="0">
                <a:solidFill>
                  <a:srgbClr val="0225C8"/>
                </a:solidFill>
              </a:rPr>
              <a:t>    </a:t>
            </a:r>
            <a:endParaRPr lang="ru-RU" sz="2800" b="1" dirty="0" smtClean="0">
              <a:solidFill>
                <a:srgbClr val="0225C8"/>
              </a:solidFill>
            </a:endParaRPr>
          </a:p>
          <a:p>
            <a:endParaRPr lang="ru-RU" sz="2800" dirty="0">
              <a:solidFill>
                <a:srgbClr val="0225C8"/>
              </a:solidFill>
            </a:endParaRPr>
          </a:p>
          <a:p>
            <a:r>
              <a:rPr lang="ru-RU" sz="2800" dirty="0" smtClean="0">
                <a:solidFill>
                  <a:srgbClr val="0225C8"/>
                </a:solidFill>
              </a:rPr>
              <a:t>  </a:t>
            </a:r>
          </a:p>
          <a:p>
            <a:endParaRPr lang="ru-RU" sz="2800" dirty="0">
              <a:solidFill>
                <a:srgbClr val="0225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1"/>
            <a:ext cx="9144000" cy="6858001"/>
          </a:xfr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1"/>
          <a:stretch/>
        </p:blipFill>
        <p:spPr>
          <a:xfrm>
            <a:off x="323528" y="620688"/>
            <a:ext cx="4176464" cy="25011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7320"/>
            <a:ext cx="7272808" cy="5653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11B9E"/>
                </a:solidFill>
              </a:rPr>
              <a:t>ОБРАЗОВАТЕЛЬНОЕ НАПРАВЛЕНИЕ</a:t>
            </a:r>
            <a:endParaRPr lang="ru-RU" sz="3600" dirty="0">
              <a:solidFill>
                <a:srgbClr val="011B9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2030" y="846510"/>
            <a:ext cx="3647962" cy="227528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rgbClr val="633500"/>
                </a:solidFill>
              </a:rPr>
              <a:t>- Ознакомление родителей с реализуемой программой</a:t>
            </a:r>
          </a:p>
          <a:p>
            <a:r>
              <a:rPr lang="ru-RU" sz="1900" dirty="0" smtClean="0">
                <a:solidFill>
                  <a:srgbClr val="633500"/>
                </a:solidFill>
              </a:rPr>
              <a:t>-Демонстрация развивающей предметно-пространственной среды ДОУ</a:t>
            </a:r>
          </a:p>
          <a:p>
            <a:r>
              <a:rPr lang="ru-RU" sz="1900" dirty="0" smtClean="0">
                <a:solidFill>
                  <a:srgbClr val="633500"/>
                </a:solidFill>
              </a:rPr>
              <a:t>- Посещение образовательной деятельности</a:t>
            </a:r>
          </a:p>
          <a:p>
            <a:endParaRPr lang="ru-RU" dirty="0">
              <a:solidFill>
                <a:srgbClr val="008FFA"/>
              </a:solidFill>
            </a:endParaRPr>
          </a:p>
        </p:txBody>
      </p:sp>
      <p:pic>
        <p:nvPicPr>
          <p:cNvPr id="7" name="Рисунок 5" descr="C:\Users\Наташа\Desktop\140CANON\IMG_6176.JPG"/>
          <p:cNvPicPr/>
          <p:nvPr/>
        </p:nvPicPr>
        <p:blipFill>
          <a:blip r:embed="rId4" cstate="print"/>
          <a:srcRect l="10884" t="10682" r="14754" b="21250"/>
          <a:stretch>
            <a:fillRect/>
          </a:stretch>
        </p:blipFill>
        <p:spPr bwMode="auto">
          <a:xfrm rot="5400000">
            <a:off x="7611675" y="397600"/>
            <a:ext cx="1296144" cy="101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96952" y="764705"/>
            <a:ext cx="2027706" cy="5040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84100"/>
                </a:solidFill>
                <a:latin typeface="Comic Sans MS" pitchFamily="66" charset="0"/>
              </a:rPr>
              <a:t>Программы</a:t>
            </a:r>
            <a:endParaRPr lang="ru-RU" dirty="0">
              <a:solidFill>
                <a:srgbClr val="784100"/>
              </a:solidFill>
              <a:latin typeface="Comic Sans MS" pitchFamily="66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21" y="709929"/>
            <a:ext cx="1355024" cy="958487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567" y="3127488"/>
            <a:ext cx="2256010" cy="1584577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779" y="4934466"/>
            <a:ext cx="2232248" cy="1648342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1371" y="1613003"/>
            <a:ext cx="2055920" cy="1508794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6027" y="3124075"/>
            <a:ext cx="2322482" cy="1591405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687" y="3245926"/>
            <a:ext cx="2115971" cy="1564411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6336" y="4934466"/>
            <a:ext cx="2438279" cy="1648342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2756" y="4932278"/>
            <a:ext cx="2461692" cy="165053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35474" y="1772816"/>
            <a:ext cx="1507281" cy="119744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dirty="0" smtClean="0">
                <a:solidFill>
                  <a:srgbClr val="784100"/>
                </a:solidFill>
                <a:latin typeface="Comic Sans MS" pitchFamily="66" charset="0"/>
              </a:rPr>
              <a:t>Центры</a:t>
            </a:r>
            <a:br>
              <a:rPr lang="ru-RU" dirty="0" smtClean="0">
                <a:solidFill>
                  <a:srgbClr val="7841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84100"/>
                </a:solidFill>
                <a:latin typeface="Comic Sans MS" pitchFamily="66" charset="0"/>
              </a:rPr>
              <a:t> активности </a:t>
            </a:r>
          </a:p>
          <a:p>
            <a:pPr algn="ctr"/>
            <a:r>
              <a:rPr lang="ru-RU" dirty="0" smtClean="0">
                <a:solidFill>
                  <a:srgbClr val="784100"/>
                </a:solidFill>
                <a:latin typeface="Comic Sans MS" pitchFamily="66" charset="0"/>
              </a:rPr>
              <a:t>групп</a:t>
            </a:r>
            <a:endParaRPr lang="ru-RU" dirty="0">
              <a:solidFill>
                <a:srgbClr val="7841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62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550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ОБРАЗОВАТЕЛЬНОЕ НАПРАВЛЕНИЕ</vt:lpstr>
      <vt:lpstr>ОБРАЗОВАТЕЛЬНОЕ НАПРАВЛЕНИЕ</vt:lpstr>
      <vt:lpstr>ОБРАЗОВАТЕЛЬНОЕ НАПРАВЛЕНИЕ</vt:lpstr>
      <vt:lpstr>ОБРАЗОВАТЕЛЬНОЕ НАПРАВЛЕНИЕ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</cp:lastModifiedBy>
  <cp:revision>214</cp:revision>
  <dcterms:created xsi:type="dcterms:W3CDTF">2013-11-06T00:20:07Z</dcterms:created>
  <dcterms:modified xsi:type="dcterms:W3CDTF">2023-03-29T11:23:59Z</dcterms:modified>
</cp:coreProperties>
</file>